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7443234245945b1" /><Relationship Type="http://schemas.openxmlformats.org/officeDocument/2006/relationships/extended-properties" Target="/docProps/app.xml" Id="R72ab9d0bb8f546f9" /><Relationship Type="http://schemas.openxmlformats.org/officeDocument/2006/relationships/officeDocument" Target="/ppt/presentation.xml" Id="R7179c9b23dae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fc8e88dcd4c36"/>
  </p:sldMasterIdLst>
  <p:notesMasterIdLst>
    <p:notesMasterId xmlns:r="http://schemas.openxmlformats.org/officeDocument/2006/relationships" r:id="R2b3fba08522f441e"/>
  </p:notesMasterIdLst>
  <p:sldIdLst>
    <p:sldId xmlns:r="http://schemas.openxmlformats.org/officeDocument/2006/relationships" id="256" r:id="R1d325cc3f8ce4acc"/>
    <p:sldId xmlns:r="http://schemas.openxmlformats.org/officeDocument/2006/relationships" id="257" r:id="R317f6f6dcd854499"/>
    <p:sldId xmlns:r="http://schemas.openxmlformats.org/officeDocument/2006/relationships" id="258" r:id="R64c285af6c914376"/>
    <p:sldId xmlns:r="http://schemas.openxmlformats.org/officeDocument/2006/relationships" id="259" r:id="R59c46a6f0f4d42d2"/>
    <p:sldId xmlns:r="http://schemas.openxmlformats.org/officeDocument/2006/relationships" id="260" r:id="Rd02c0ea160e14f32"/>
    <p:sldId xmlns:r="http://schemas.openxmlformats.org/officeDocument/2006/relationships" id="261" r:id="Rd6975e39cc6c469e"/>
    <p:sldId xmlns:r="http://schemas.openxmlformats.org/officeDocument/2006/relationships" id="262" r:id="R02565d58ae6f44d2"/>
    <p:sldId xmlns:r="http://schemas.openxmlformats.org/officeDocument/2006/relationships" id="263" r:id="Re6a7feb534544265"/>
    <p:sldId xmlns:r="http://schemas.openxmlformats.org/officeDocument/2006/relationships" id="264" r:id="R9ebcc6e934d6418a"/>
    <p:sldId xmlns:r="http://schemas.openxmlformats.org/officeDocument/2006/relationships" id="265" r:id="R5cb7645345ff4af7"/>
    <p:sldId xmlns:r="http://schemas.openxmlformats.org/officeDocument/2006/relationships" id="266" r:id="R0b04bc14d1a3470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e7d2416cad84b92" /><Relationship Type="http://schemas.openxmlformats.org/officeDocument/2006/relationships/slideMaster" Target="/ppt/slideMasters/slideMaster1.xml" Id="Rf1efc8e88dcd4c36" /><Relationship Type="http://schemas.openxmlformats.org/officeDocument/2006/relationships/notesMaster" Target="/ppt/notesMasters/notesMaster1.xml" Id="R2b3fba08522f441e" /><Relationship Type="http://schemas.openxmlformats.org/officeDocument/2006/relationships/presProps" Target="/ppt/presProps.xml" Id="R8388e96e90bc433a" /><Relationship Type="http://schemas.openxmlformats.org/officeDocument/2006/relationships/tableStyles" Target="/ppt/tableStyles.xml" Id="R89012282932a4e60" /><Relationship Type="http://schemas.openxmlformats.org/officeDocument/2006/relationships/slide" Target="/ppt/slides/slide1.xml" Id="R1d325cc3f8ce4acc" /><Relationship Type="http://schemas.openxmlformats.org/officeDocument/2006/relationships/slide" Target="/ppt/slides/slide2.xml" Id="R317f6f6dcd854499" /><Relationship Type="http://schemas.openxmlformats.org/officeDocument/2006/relationships/slide" Target="/ppt/slides/slide3.xml" Id="R64c285af6c914376" /><Relationship Type="http://schemas.openxmlformats.org/officeDocument/2006/relationships/slide" Target="/ppt/slides/slide4.xml" Id="R59c46a6f0f4d42d2" /><Relationship Type="http://schemas.openxmlformats.org/officeDocument/2006/relationships/slide" Target="/ppt/slides/slide5.xml" Id="Rd02c0ea160e14f32" /><Relationship Type="http://schemas.openxmlformats.org/officeDocument/2006/relationships/slide" Target="/ppt/slides/slide6.xml" Id="Rd6975e39cc6c469e" /><Relationship Type="http://schemas.openxmlformats.org/officeDocument/2006/relationships/slide" Target="/ppt/slides/slide7.xml" Id="R02565d58ae6f44d2" /><Relationship Type="http://schemas.openxmlformats.org/officeDocument/2006/relationships/slide" Target="/ppt/slides/slide8.xml" Id="Re6a7feb534544265" /><Relationship Type="http://schemas.openxmlformats.org/officeDocument/2006/relationships/slide" Target="/ppt/slides/slide9.xml" Id="R9ebcc6e934d6418a" /><Relationship Type="http://schemas.openxmlformats.org/officeDocument/2006/relationships/slide" Target="/ppt/slides/slide10.xml" Id="R5cb7645345ff4af7" /><Relationship Type="http://schemas.openxmlformats.org/officeDocument/2006/relationships/slide" Target="/ppt/slides/slide11.xml" Id="R0b04bc14d1a3470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60bff8969db4a2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170668d24344a91" /><Relationship Type="http://schemas.openxmlformats.org/officeDocument/2006/relationships/notesMaster" Target="/ppt/notesMasters/notesMaster1.xml" Id="R8887dffbb2ba428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b02e2355b094358" /><Relationship Type="http://schemas.openxmlformats.org/officeDocument/2006/relationships/notesMaster" Target="/ppt/notesMasters/notesMaster1.xml" Id="Rb4e8c292ce26445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acf6f7664f1458e" /><Relationship Type="http://schemas.openxmlformats.org/officeDocument/2006/relationships/notesMaster" Target="/ppt/notesMasters/notesMaster1.xml" Id="Rf0da7f9144aa458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2f3fc4e408242a1" /><Relationship Type="http://schemas.openxmlformats.org/officeDocument/2006/relationships/notesMaster" Target="/ppt/notesMasters/notesMaster1.xml" Id="Rb9bbc8b12379415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60b956e8ce240bb" /><Relationship Type="http://schemas.openxmlformats.org/officeDocument/2006/relationships/notesMaster" Target="/ppt/notesMasters/notesMaster1.xml" Id="Rb5a3227bdd784a9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5b533df608e4aad" /><Relationship Type="http://schemas.openxmlformats.org/officeDocument/2006/relationships/notesMaster" Target="/ppt/notesMasters/notesMaster1.xml" Id="Ra79f58d518bc4f3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7e2a7bb7ece4e92" /><Relationship Type="http://schemas.openxmlformats.org/officeDocument/2006/relationships/notesMaster" Target="/ppt/notesMasters/notesMaster1.xml" Id="R2dc8304ae9d94a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7c182961cbf4f0b" /><Relationship Type="http://schemas.openxmlformats.org/officeDocument/2006/relationships/notesMaster" Target="/ppt/notesMasters/notesMaster1.xml" Id="R09539e85c71a4f8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216c7c6f6ac4fb9" /><Relationship Type="http://schemas.openxmlformats.org/officeDocument/2006/relationships/notesMaster" Target="/ppt/notesMasters/notesMaster1.xml" Id="R55ef92f31ae1490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3e11c560e45469b" /><Relationship Type="http://schemas.openxmlformats.org/officeDocument/2006/relationships/notesMaster" Target="/ppt/notesMasters/notesMaster1.xml" Id="R364d7bbf5b72401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bd6721cdfca492a" /><Relationship Type="http://schemas.openxmlformats.org/officeDocument/2006/relationships/notesMaster" Target="/ppt/notesMasters/notesMaster1.xml" Id="Rb6594f65ed2a440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d1debcccb42f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9ad42fe8b934dc7" /><Relationship Type="http://schemas.openxmlformats.org/officeDocument/2006/relationships/slideLayout" Target="/ppt/slideLayouts/slideLayout1.xml" Id="Rd11e7245c49f4d9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1e7245c49f4d9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c931b80f74a80" /><Relationship Type="http://schemas.openxmlformats.org/officeDocument/2006/relationships/image" Target="/ppt/media/image.png" Id="R3b292e073bee4481" /><Relationship Type="http://schemas.openxmlformats.org/officeDocument/2006/relationships/notesSlide" Target="/ppt/notesSlides/notesSlide1.xml" Id="Rac21f4b2bcc94fe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60614812c4e2b" /><Relationship Type="http://schemas.openxmlformats.org/officeDocument/2006/relationships/notesSlide" Target="/ppt/notesSlides/notesSlide10.xml" Id="R556f6a6b71ab4d6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54360ea2c4237" /><Relationship Type="http://schemas.openxmlformats.org/officeDocument/2006/relationships/notesSlide" Target="/ppt/notesSlides/notesSlide11.xml" Id="R144432cf7e62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4988e49849d4" /><Relationship Type="http://schemas.openxmlformats.org/officeDocument/2006/relationships/notesSlide" Target="/ppt/notesSlides/notesSlide2.xml" Id="Rf00e6e1d6cff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be5267814c5b" /><Relationship Type="http://schemas.openxmlformats.org/officeDocument/2006/relationships/notesSlide" Target="/ppt/notesSlides/notesSlide3.xml" Id="R87ae60faf8ad44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ebdb5bd24c44" /><Relationship Type="http://schemas.openxmlformats.org/officeDocument/2006/relationships/notesSlide" Target="/ppt/notesSlides/notesSlide4.xml" Id="R62a9666b26e2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77b1b52d473e" /><Relationship Type="http://schemas.openxmlformats.org/officeDocument/2006/relationships/notesSlide" Target="/ppt/notesSlides/notesSlide5.xml" Id="R3d04b6fd23b644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4b98886243cb" /><Relationship Type="http://schemas.openxmlformats.org/officeDocument/2006/relationships/notesSlide" Target="/ppt/notesSlides/notesSlide6.xml" Id="R19b89883e6fb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bf768f1a464f" /><Relationship Type="http://schemas.openxmlformats.org/officeDocument/2006/relationships/notesSlide" Target="/ppt/notesSlides/notesSlide7.xml" Id="R94b547577066416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d848c8bc54db3" /><Relationship Type="http://schemas.openxmlformats.org/officeDocument/2006/relationships/notesSlide" Target="/ppt/notesSlides/notesSlide8.xml" Id="Rc6152acac49542b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df23aded4844" /><Relationship Type="http://schemas.openxmlformats.org/officeDocument/2006/relationships/notesSlide" Target="/ppt/notesSlides/notesSlide9.xml" Id="Radf23b7bb7c9425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E03224-2983-4AB4-B8DA-034D05C0F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838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Whitepaper deck /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3B7926-DD4F-4FB5-BC18-FF61592AE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62125"/>
            <a:ext cx="6858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4201D"/>
                </a:solidFill>
              </a:defRPr>
            </a:pPr>
            <a:r>
              <a:rPr sz="4650" b="1">
                <a:solidFill>
                  <a:srgbClr val="14201D"/>
                </a:solidFill>
              </a:rPr>
              <a:t>SpaceOnne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FB468D-85A0-47AD-8CFC-7E14782A7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57500"/>
            <a:ext cx="6191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5D6F6A"/>
                </a:solidFill>
              </a:defRPr>
            </a:pPr>
            <a:r>
              <a:rPr sz="2025" b="0">
                <a:solidFill>
                  <a:srgbClr val="5D6F6A"/>
                </a:solidFill>
              </a:rPr>
              <a:t>A cartographic RWA ecosystem where useful action becomes a digital asset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1B9E6E-FB86-437B-B562-4A6D84AB0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876300"/>
            <a:ext cx="31432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5FBF8"/>
          </a:solidFill>
          <a:ln xmlns:a="http://schemas.openxmlformats.org/drawingml/2006/main" w="9525">
            <a:solidFill>
              <a:srgbClr val="CFE4D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0A8EA2-4AED-4A62-B3B1-0F8675DE0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562100"/>
            <a:ext cx="1771650" cy="17716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FB84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DD8216-A9E5-4AE4-A4AE-3FF7990CB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20980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4201D"/>
                </a:solidFill>
              </a:defRPr>
            </a:pPr>
            <a:r>
              <a:rPr sz="2250" b="1">
                <a:solidFill>
                  <a:srgbClr val="14201D"/>
                </a:solidFill>
              </a:rPr>
              <a:t>ONNE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94CED5-D475-4DDE-B585-FAB35382F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400550"/>
            <a:ext cx="3048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B74B5"/>
                </a:solidFill>
              </a:defRPr>
            </a:pPr>
            <a:r>
              <a:rPr sz="1500" b="1">
                <a:solidFill>
                  <a:srgbClr val="2B74B5"/>
                </a:solidFill>
              </a:rPr>
              <a:t>From Satoshi to TON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DB43AF-4157-4DB8-A230-70FC4B2BD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476250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D6F6A"/>
                </a:solidFill>
              </a:defRPr>
            </a:pPr>
            <a:r>
              <a:rPr sz="1350" b="0">
                <a:solidFill>
                  <a:srgbClr val="5D6F6A"/>
                </a:solidFill>
              </a:rPr>
              <a:t>Web3 energy of the future is in your hands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292e073bee4481"/>
          <a:stretch xmlns:a="http://schemas.openxmlformats.org/drawingml/2006/main"/>
        </p:blipFill>
        <p:spPr>
          <a:xfrm xmlns:a="http://schemas.openxmlformats.org/drawingml/2006/main">
            <a:off x="800100" y="742950"/>
            <a:ext cx="438150" cy="438150"/>
          </a:xfrm>
          <a:prstGeom xmlns:a="http://schemas.openxmlformats.org/drawingml/2006/main" prst="ellipse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2D460B-B461-498D-950A-650B7D843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6C85C3-6C51-4767-8795-FFE2A4758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2123215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362298D-F0AC-414A-B91E-8F28F0837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Roadmap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017482-847E-4B62-ABF3-8F194BCF4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Product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9C3733-8906-481B-951A-0E443082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19050">
            <a:solidFill>
              <a:srgbClr val="35C98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8AA870-D161-4B37-B99C-F39FFA503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09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B7EA2D-261E-4014-BB35-F83E2C61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324100"/>
            <a:ext cx="14287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F639A9-1F4F-4FF3-8573-C9CD6FD2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52750"/>
            <a:ext cx="1466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01D"/>
                </a:solidFill>
              </a:defRPr>
            </a:pPr>
            <a:r>
              <a:rPr sz="1275" b="1">
                <a:solidFill>
                  <a:srgbClr val="14201D"/>
                </a:solidFill>
              </a:rPr>
              <a:t>Free distribution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538FFC-42E0-4B1A-A18E-35820CDF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0"/>
            <a:ext cx="1466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88" b="0">
                <a:solidFill>
                  <a:srgbClr val="5D6F6A"/>
                </a:solidFill>
              </a:defRPr>
            </a:pPr>
            <a:r>
              <a:rPr sz="1088" b="0">
                <a:solidFill>
                  <a:srgbClr val="5D6F6A"/>
                </a:solidFill>
              </a:rPr>
              <a:t>Completed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81E1A4-C9B4-4492-86DE-89319F31B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0002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19050">
            <a:solidFill>
              <a:srgbClr val="35C98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32ADAF-46F0-431C-BEBC-8823F3CB8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209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A36CD3-4BD3-48EE-8743-01422CD7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324100"/>
            <a:ext cx="14287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5B2D61-5522-4A17-8515-A6E288FA0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952750"/>
            <a:ext cx="1466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01D"/>
                </a:solidFill>
              </a:defRPr>
            </a:pPr>
            <a:r>
              <a:rPr sz="1275" b="1">
                <a:solidFill>
                  <a:srgbClr val="14201D"/>
                </a:solidFill>
              </a:rPr>
              <a:t>Protocol 101 + ONNE on TON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F2EF04-EB02-41B0-AD46-1834B7F90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619500"/>
            <a:ext cx="1466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88" b="0">
                <a:solidFill>
                  <a:srgbClr val="5D6F6A"/>
                </a:solidFill>
              </a:defRPr>
            </a:pPr>
            <a:r>
              <a:rPr sz="1088" b="0">
                <a:solidFill>
                  <a:srgbClr val="5D6F6A"/>
                </a:solidFill>
              </a:rPr>
              <a:t>Active layer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4D1DEA-BE7A-43FF-A9AF-08F02AA44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0002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19050">
            <a:solidFill>
              <a:srgbClr val="35C98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342014-4B9B-46D0-BF35-F261D2C02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209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19DF00-E704-46D5-8222-A2BB9A12A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324100"/>
            <a:ext cx="14287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D104A2-EF95-4D6A-AD6E-A7C6030C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952750"/>
            <a:ext cx="1466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01D"/>
                </a:solidFill>
              </a:defRPr>
            </a:pPr>
            <a:r>
              <a:rPr sz="1275" b="1">
                <a:solidFill>
                  <a:srgbClr val="14201D"/>
                </a:solidFill>
              </a:rPr>
              <a:t>Staking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811362-3EC4-4768-B676-7520D9F7B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619500"/>
            <a:ext cx="1466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88" b="0">
                <a:solidFill>
                  <a:srgbClr val="5D6F6A"/>
                </a:solidFill>
              </a:defRPr>
            </a:pPr>
            <a:r>
              <a:rPr sz="1088" b="0">
                <a:solidFill>
                  <a:srgbClr val="5D6F6A"/>
                </a:solidFill>
              </a:rPr>
              <a:t>Active product layer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91E9D17-0518-4BAC-AD28-76288F04E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0002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7E2DE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E5B443-3E18-464F-9D50-CCC9D8FF2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209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EC3FCB-5645-4D27-84B0-4F611EEC9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324100"/>
            <a:ext cx="14287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D102C08-6C15-4D7B-ABFD-E46FB275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952750"/>
            <a:ext cx="1466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01D"/>
                </a:solidFill>
              </a:defRPr>
            </a:pPr>
            <a:r>
              <a:rPr sz="1275" b="1">
                <a:solidFill>
                  <a:srgbClr val="14201D"/>
                </a:solidFill>
              </a:rPr>
              <a:t>Atlas / RWA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756C137-B0BC-4965-9170-3C613F29A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619500"/>
            <a:ext cx="1466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88" b="0">
                <a:solidFill>
                  <a:srgbClr val="5D6F6A"/>
                </a:solidFill>
              </a:defRPr>
            </a:pPr>
            <a:r>
              <a:rPr sz="1088" b="0">
                <a:solidFill>
                  <a:srgbClr val="5D6F6A"/>
                </a:solidFill>
              </a:rPr>
              <a:t>Expansion layer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80FA205-2E41-40A9-8174-86C571136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0002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7E2DE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FDE2ED-FFEE-4D89-B913-575BA70A6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20980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7EEA985-E500-4FEF-952B-D3B5DD2D5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52750"/>
            <a:ext cx="1466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01D"/>
                </a:solidFill>
              </a:defRPr>
            </a:pPr>
            <a:r>
              <a:rPr sz="1275" b="1">
                <a:solidFill>
                  <a:srgbClr val="14201D"/>
                </a:solidFill>
              </a:rPr>
              <a:t>Native surfaces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16F4DB9-3780-4375-AF76-ECE7C011A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619500"/>
            <a:ext cx="1466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88" b="0">
                <a:solidFill>
                  <a:srgbClr val="5D6F6A"/>
                </a:solidFill>
              </a:defRPr>
            </a:pPr>
            <a:r>
              <a:rPr sz="1088" b="0">
                <a:solidFill>
                  <a:srgbClr val="5D6F6A"/>
                </a:solidFill>
              </a:rPr>
              <a:t>Web / Telegram / iOS / Android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680273-EA35-402D-8D6E-66C495440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2F46C9-6614-4BE8-BB2D-FE8CDA9B1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5690258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B1C3DC-D80F-43B8-A526-669DE9DF5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Closing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80B635-07F6-4999-9826-7BE14DA61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Useful action becomes a digital asset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FE1D6A-7806-40B9-998A-D4EB2C0C1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09750"/>
            <a:ext cx="9334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4201D"/>
                </a:solidFill>
              </a:defRPr>
            </a:pPr>
            <a:r>
              <a:rPr sz="2325" b="1">
                <a:solidFill>
                  <a:srgbClr val="14201D"/>
                </a:solidFill>
              </a:rPr>
              <a:t>SpaceOnne builds a loop in which a user creates digital space, AI agents and miners confirm quality, and ONNE is distributed between the creator and validators.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41690F-E447-4DFA-91E5-DE671FA57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61950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74B5"/>
                </a:solidFill>
              </a:defRPr>
            </a:pPr>
            <a:r>
              <a:rPr sz="1650" b="1">
                <a:solidFill>
                  <a:srgbClr val="2B74B5"/>
                </a:solidFill>
              </a:rPr>
              <a:t>Official ONNE token on TON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77D86D-962E-4DAF-A696-11926C67D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095750"/>
            <a:ext cx="7524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0">
                <a:solidFill>
                  <a:srgbClr val="14201D"/>
                </a:solidFill>
              </a:defRPr>
            </a:pPr>
            <a:r>
              <a:rPr sz="1425" b="0">
                <a:solidFill>
                  <a:srgbClr val="14201D"/>
                </a:solidFill>
              </a:rPr>
              <a:t>EQAhDhLYceb_BrItaTPK7U6Y4xLnEXsQO9iOILEz37CIcwFe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54E9EC-E71A-44ED-8F79-687D69FCF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953000"/>
            <a:ext cx="828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D6F6A"/>
                </a:solidFill>
              </a:defRPr>
            </a:pPr>
            <a:r>
              <a:rPr sz="1275" b="0">
                <a:solidFill>
                  <a:srgbClr val="5D6F6A"/>
                </a:solidFill>
              </a:rPr>
              <a:t>These materials describe product mechanics and do not constitute financial, investment, tax, or legal advice.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03F68A-57F4-4C6B-A78B-8B035410B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C3E262-CA04-4B18-8709-A436B226C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11164908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635FDF-5F2F-4EBC-879C-425F2E65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Product thesis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927DA5C-D2DB-41D9-A588-9ACE278BE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Problem and opportunity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CF6FAF-CCC3-4587-B85B-6E032AA2F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714500"/>
            <a:ext cx="3238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300ECD-763A-4A66-B756-B6D6850B7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05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A9D6"/>
          </a:solidFill>
          <a:ln xmlns:a="http://schemas.openxmlformats.org/drawingml/2006/main" w="0">
            <a:solidFill>
              <a:srgbClr val="22A9D6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C2B44C-8314-4823-8E99-33E5987EC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8478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Data is created by people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D4A60E-498A-48DD-A583-60A35E4F9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81250"/>
            <a:ext cx="2819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Routes, points, and spatial content are created in the real world, but their value is usually captured by centralized platforms.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BE9184-FDE8-42D1-9730-DA3CFB8BD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714500"/>
            <a:ext cx="3238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66A279-9FD1-49D3-96D4-F4D8BC0A5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905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C9FAB3-52ED-4848-9EEA-417F07EB4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8478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Mining should be useful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429D17-640D-4871-B6C9-691CC771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81250"/>
            <a:ext cx="2819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SpaceOnne replaces abstract activity with useful work: 360 and 3D capture of digital space.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FAB96A-B1F0-4284-9002-D903EEDA6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14500"/>
            <a:ext cx="3238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F6DDD9-29B3-4252-BBD4-B78980BC1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905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B72F"/>
          </a:solidFill>
          <a:ln xmlns:a="http://schemas.openxmlformats.org/drawingml/2006/main" w="0">
            <a:solidFill>
              <a:srgbClr val="EDB7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B32308-F181-41D8-A362-063EB7C83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847850"/>
            <a:ext cx="266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ONNE is connected to an asset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F079CA-3C9E-46BA-8D7C-A0D4A8E5F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381250"/>
            <a:ext cx="2819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The token is linked to verified digital space, not only to an interface mechanic.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19344E-007E-4262-BD32-139771C6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00500"/>
            <a:ext cx="9429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4201D"/>
                </a:solidFill>
              </a:defRPr>
            </a:pPr>
            <a:r>
              <a:rPr sz="2025" b="1">
                <a:solidFill>
                  <a:srgbClr val="14201D"/>
                </a:solidFill>
              </a:rPr>
              <a:t>SpaceOnne turns everyday movement into verified cartographic content that becomes part of the shared digital space.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805C580-1024-45D2-97AF-EEAB93F00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6D9AF5-1592-41A2-BC20-516F35D31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762827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8BA2351-A373-4455-BDA8-91456B3B3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9D7F0B-01AE-45FA-BF32-4BD5421C1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One ecosystem, multiple product layers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F33A31-BEDD-40BB-B0DE-6E0C237B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666875"/>
            <a:ext cx="4000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EFD12E-BEA7-4F58-B47F-8F6B05C76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8573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B72F"/>
          </a:solidFill>
          <a:ln xmlns:a="http://schemas.openxmlformats.org/drawingml/2006/main" w="0">
            <a:solidFill>
              <a:srgbClr val="EDB72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3F64E5-E817-448F-A251-6077332AC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80022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38" b="1">
                <a:solidFill>
                  <a:srgbClr val="14201D"/>
                </a:solidFill>
              </a:defRPr>
            </a:pPr>
            <a:r>
              <a:rPr sz="1238" b="1">
                <a:solidFill>
                  <a:srgbClr val="14201D"/>
                </a:solidFill>
              </a:rPr>
              <a:t>SpaceOnne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F07537-81C3-438D-8CC5-011265F2F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1781175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D6F6A"/>
                </a:solidFill>
              </a:defRPr>
            </a:pPr>
            <a:r>
              <a:rPr sz="938" b="0">
                <a:solidFill>
                  <a:srgbClr val="5D6F6A"/>
                </a:solidFill>
              </a:rPr>
              <a:t>Brand and unified product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D1E8CD-27BD-4B85-B7C4-AC075A4A7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219325"/>
            <a:ext cx="95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DB021A-4BB5-42EA-AC36-129424199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09825"/>
            <a:ext cx="4000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EF0CA5-4FAF-45D9-95A0-CBC732747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6003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67C283-6EEC-4341-91C8-743E8810B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5431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38" b="1">
                <a:solidFill>
                  <a:srgbClr val="14201D"/>
                </a:solidFill>
              </a:defRPr>
            </a:pPr>
            <a:r>
              <a:rPr sz="1238" b="1">
                <a:solidFill>
                  <a:srgbClr val="14201D"/>
                </a:solidFill>
              </a:rPr>
              <a:t>Atlas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A1746F-5929-4C93-A167-40115AB54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524125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D6F6A"/>
                </a:solidFill>
              </a:defRPr>
            </a:pPr>
            <a:r>
              <a:rPr sz="938" b="0">
                <a:solidFill>
                  <a:srgbClr val="5D6F6A"/>
                </a:solidFill>
              </a:rPr>
              <a:t>360 / 3D, GPS, AI agents, miner validation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4C72DC-9F69-4692-97B5-CDFD7454B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62275"/>
            <a:ext cx="95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395408-578F-41A1-AB40-B79582D75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52775"/>
            <a:ext cx="4000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BB1D26-6A83-4933-8915-591CC6341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3432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9D9B0B-7A9F-45F8-B13C-68410900E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28612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38" b="1">
                <a:solidFill>
                  <a:srgbClr val="14201D"/>
                </a:solidFill>
              </a:defRPr>
            </a:pPr>
            <a:r>
              <a:rPr sz="1238" b="1">
                <a:solidFill>
                  <a:srgbClr val="14201D"/>
                </a:solidFill>
              </a:rPr>
              <a:t>Protocol 101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B9C2BB-3102-4380-B315-A45EB1746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267075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D6F6A"/>
                </a:solidFill>
              </a:defRPr>
            </a:pPr>
            <a:r>
              <a:rPr sz="938" b="0">
                <a:solidFill>
                  <a:srgbClr val="5D6F6A"/>
                </a:solidFill>
              </a:rPr>
              <a:t>Staking, miners, reward logic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D76B7B-AACD-4EF9-9B8C-DDFBBFC33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705225"/>
            <a:ext cx="95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26B1DD-91FF-4EA6-9DF3-6595D6C45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895725"/>
            <a:ext cx="4000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3BB82D-53F7-48B8-AFAF-C26DF1F5D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08622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678453-5F25-4590-9E33-D5C13BBE1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0290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38" b="1">
                <a:solidFill>
                  <a:srgbClr val="14201D"/>
                </a:solidFill>
              </a:defRPr>
            </a:pPr>
            <a:r>
              <a:rPr sz="1238" b="1">
                <a:solidFill>
                  <a:srgbClr val="14201D"/>
                </a:solidFill>
              </a:rPr>
              <a:t>Wallet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1A8605-1AEB-4FFF-81E9-EDEDC8A8F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4010025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D6F6A"/>
                </a:solidFill>
              </a:defRPr>
            </a:pPr>
            <a:r>
              <a:rPr sz="938" b="0">
                <a:solidFill>
                  <a:srgbClr val="5D6F6A"/>
                </a:solidFill>
              </a:rPr>
              <a:t>ONNE, TON, USDT, deposits, withdrawals, exchange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B0BEE9-9A4F-4A5B-9231-211320010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448175"/>
            <a:ext cx="95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D7E2D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8815A8-2A2F-4D9F-9C8C-574B8631B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38675"/>
            <a:ext cx="40005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4DB52F2-542E-4372-8F81-85D60AA64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829175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D18B0C-4646-41BC-942B-FCE45AEA5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77202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38" b="1">
                <a:solidFill>
                  <a:srgbClr val="14201D"/>
                </a:solidFill>
              </a:defRPr>
            </a:pPr>
            <a:r>
              <a:rPr sz="1238" b="1">
                <a:solidFill>
                  <a:srgbClr val="14201D"/>
                </a:solidFill>
              </a:rPr>
              <a:t>Community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D3F595E-7836-466F-9334-DBEAA36FD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4752975"/>
            <a:ext cx="20859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38" b="0">
                <a:solidFill>
                  <a:srgbClr val="5D6F6A"/>
                </a:solidFill>
              </a:defRPr>
            </a:pPr>
            <a:r>
              <a:rPr sz="938" b="0">
                <a:solidFill>
                  <a:srgbClr val="5D6F6A"/>
                </a:solidFill>
              </a:rPr>
              <a:t>Chats, groups, achievements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E3F1CA-7A84-4454-A360-D9F160168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0957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4FBF8"/>
          </a:solidFill>
          <a:ln xmlns:a="http://schemas.openxmlformats.org/drawingml/2006/main" w="9525">
            <a:solidFill>
              <a:srgbClr val="CFE4D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8459A1C-B904-47A1-951A-811857F85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1526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4201D"/>
                </a:solidFill>
              </a:defRPr>
            </a:pPr>
            <a:r>
              <a:rPr sz="1875" b="1">
                <a:solidFill>
                  <a:srgbClr val="14201D"/>
                </a:solidFill>
              </a:rPr>
              <a:t>Core logic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A5E3911-55FC-4F84-B383-A3F841697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724150"/>
            <a:ext cx="304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9624D"/>
                </a:solidFill>
              </a:defRPr>
            </a:pPr>
            <a:r>
              <a:rPr sz="1725" b="1">
                <a:solidFill>
                  <a:srgbClr val="19624D"/>
                </a:solidFill>
              </a:rPr>
              <a:t>Content -&gt; review -&gt; storage -&gt; ONNE release -&gt; user reward + validator commission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C4A3233-240F-44BE-8FC1-99DED7BD2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2771D29-DB65-4EA8-ADC3-5DC00ED91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837327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376A51-999B-434D-8FAF-D6CAD6210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Atlas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F90365-16F4-4C7F-B7E7-8E8672B43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How value is created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1FACD9-AE4B-4CDD-B68A-758792FD7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6700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EDB72F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447860-A7F0-4A23-BC97-36A55C01D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067050"/>
            <a:ext cx="914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360 / 3D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57B234-0809-46D6-8E65-C737F7078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200400"/>
            <a:ext cx="504825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EDB72F"/>
            </a:solidFill>
            <a:prstDash val="dash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E1E813-E87B-4B13-B72C-1F74AD264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66700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35C9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88AE31-C4CD-4C3C-879B-3E3653CC4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067050"/>
            <a:ext cx="914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GPS proof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FC0156-075E-49EE-BDBB-EA42E2FFA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3200400"/>
            <a:ext cx="5524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35C98D"/>
            </a:solidFill>
            <a:prstDash val="dash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81313D-9075-446F-99C1-42842CCA9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66700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22A9D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6293C0-6C79-4F2C-B4A5-0E87C0B8B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3067050"/>
            <a:ext cx="914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AI agents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814632-8C6C-449C-8451-C159B4D39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0675" y="3200400"/>
            <a:ext cx="5524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2A9D6"/>
            </a:solidFill>
            <a:prstDash val="dash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4A26A8-F4F9-4F5D-A20A-7A07FF738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66700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35C98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591C0C-A6F8-4F4D-8A3A-0D8FE1883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29325" y="3067050"/>
            <a:ext cx="914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Miners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C60E9C-B28B-43FB-A784-0622BBA7E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200400"/>
            <a:ext cx="504825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35C98D"/>
            </a:solidFill>
            <a:prstDash val="dash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9B3639-E8C7-4828-A618-3655250FE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66700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2B74B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B68F00-97BB-4648-9D78-48140B85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067050"/>
            <a:ext cx="914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DB / Map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0F635D-B9DE-4617-A978-BA0EE3DCD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200400"/>
            <a:ext cx="552450" cy="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3813">
            <a:solidFill>
              <a:srgbClr val="2B74B5"/>
            </a:solidFill>
            <a:prstDash val="dash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CCBB1C-9375-4C0E-BEA7-CB51C8168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66700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3813">
            <a:solidFill>
              <a:srgbClr val="EFA54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E645AA7-B3CD-49F4-96A2-06B2EF47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067050"/>
            <a:ext cx="914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4201D"/>
                </a:solidFill>
              </a:defRPr>
            </a:pPr>
            <a:r>
              <a:rPr sz="1350" b="1">
                <a:solidFill>
                  <a:srgbClr val="14201D"/>
                </a:solidFill>
              </a:rPr>
              <a:t>ONNE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FDCB89-28B3-45A0-B0E8-71064C265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862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14201D"/>
                </a:solidFill>
              </a:defRPr>
            </a:pPr>
            <a:r>
              <a:rPr sz="1800" b="0">
                <a:solidFill>
                  <a:srgbClr val="14201D"/>
                </a:solidFill>
              </a:rPr>
              <a:t>A user completes a task, AI agents review it first, miner owners validate the result, accepted content is stored in the database and map, and the blockchain distributes ONNE.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F4B687-9D33-407E-BF24-2C104329F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118C221-285C-40E0-AF90-05037C665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6579280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142CFBC-73AB-4367-B0DA-640358DA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User motivation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694273-3753-41BC-A5F4-D3F0C6C25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Earning while moving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997DDB-C1A4-4B89-A59A-4C447E25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573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9D6958A-3486-4191-BCD4-4F825C13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80975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4201D"/>
                </a:solidFill>
              </a:defRPr>
            </a:pPr>
            <a:r>
              <a:rPr sz="1425" b="0">
                <a:solidFill>
                  <a:srgbClr val="14201D"/>
                </a:solidFill>
              </a:rPr>
              <a:t>360: the user reaches a point and creates content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B58493-EFCE-4997-9DE2-CE130CC70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241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1F0FCA-1456-4716-92C8-6743030A8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7650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4201D"/>
                </a:solidFill>
              </a:defRPr>
            </a:pPr>
            <a:r>
              <a:rPr sz="1425" b="0">
                <a:solidFill>
                  <a:srgbClr val="14201D"/>
                </a:solidFill>
              </a:rPr>
              <a:t>3D: the user follows a route and collects multiple points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61D7939-76A1-4D18-9B15-F3EE1F4F3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908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8DC53B-9A03-48D9-8CFC-F0BE21F99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14325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4201D"/>
                </a:solidFill>
              </a:defRPr>
            </a:pPr>
            <a:r>
              <a:rPr sz="1425" b="0">
                <a:solidFill>
                  <a:srgbClr val="14201D"/>
                </a:solidFill>
              </a:rPr>
              <a:t>A delivery worker, courier, or rider can earn not only at the delivery point but also along the way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14D4A5-E24E-44A1-B798-36D256168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85762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14EE427-4732-4F09-A346-554F9B7FF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1000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4201D"/>
                </a:solidFill>
              </a:defRPr>
            </a:pPr>
            <a:r>
              <a:rPr sz="1425" b="0">
                <a:solidFill>
                  <a:srgbClr val="14201D"/>
                </a:solidFill>
              </a:rPr>
              <a:t>Content becomes part of the shared digital space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F499A9-E618-40FA-A42E-2F19966C5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790700"/>
            <a:ext cx="3048000" cy="2381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7FBFF"/>
          </a:solidFill>
          <a:ln xmlns:a="http://schemas.openxmlformats.org/drawingml/2006/main" w="9525">
            <a:solidFill>
              <a:srgbClr val="CFE4F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A00F44-81CA-40AF-AB8E-9FD80C458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2860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2B74B5"/>
                </a:solidFill>
              </a:defRPr>
            </a:pPr>
            <a:r>
              <a:rPr sz="2100" b="1">
                <a:solidFill>
                  <a:srgbClr val="2B74B5"/>
                </a:solidFill>
              </a:rPr>
              <a:t>Real World Activity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210DC7-2A2E-4C53-B6EB-F0F88D9F3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933700"/>
            <a:ext cx="2286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14201D"/>
                </a:solidFill>
              </a:defRPr>
            </a:pPr>
            <a:r>
              <a:rPr sz="1650" b="0">
                <a:solidFill>
                  <a:srgbClr val="14201D"/>
                </a:solidFill>
              </a:rPr>
              <a:t>Action in the real world creates a digital asset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758CB6-58CF-4BD7-B13D-941CA800C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8394E1-FAE8-4D85-9E6C-CAEC65CEE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7005939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EC90CA-55CA-4F02-8154-0F1C7580E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Protocol 101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9A114B-7A07-4C7A-ADD0-CAAF3EE11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Miners: staking and validation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56104C-27BE-4322-A185-49C90F317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14500"/>
            <a:ext cx="3143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5817F8-4B10-4127-BC82-F930EC2E6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05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7D4A74-CB01-4DA4-A203-49926895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847850"/>
            <a:ext cx="2571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Staking utility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9B9C91-5FF3-45D8-9914-9AC08CCD1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381250"/>
            <a:ext cx="2724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A miner unlocks staking logic and reward mechanics based on its product level.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A55407-5999-4640-8EDD-3379CA3DD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714500"/>
            <a:ext cx="3143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3B6D06-DE81-432D-83E6-FDCDF1F35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905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A9D6"/>
          </a:solidFill>
          <a:ln xmlns:a="http://schemas.openxmlformats.org/drawingml/2006/main" w="0">
            <a:solidFill>
              <a:srgbClr val="22A9D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31906E-3302-464E-AF92-66002F1D4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847850"/>
            <a:ext cx="2571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Validation role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2782A18-707B-48FC-A61A-81622672D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381250"/>
            <a:ext cx="2724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In Atlas, miner owners validate content after the AI stage.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914E26-D40E-4FED-969F-090D98F85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714500"/>
            <a:ext cx="31432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79D249-B9A0-4CA2-A546-D27582B7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9050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B72F"/>
          </a:solidFill>
          <a:ln xmlns:a="http://schemas.openxmlformats.org/drawingml/2006/main" w="0">
            <a:solidFill>
              <a:srgbClr val="EDB7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32D164-58B6-4B75-B5A4-2C863E24D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847850"/>
            <a:ext cx="2571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Commission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EB56C0-134A-453F-BA2B-771603E2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81250"/>
            <a:ext cx="2724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For an approval, miner owners receive a commission from ONNE distribution.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2C9E01-93FA-479D-952C-50C5D8C9D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57625"/>
            <a:ext cx="962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4201D"/>
                </a:solidFill>
              </a:defRPr>
            </a:pPr>
            <a:r>
              <a:rPr sz="1950" b="1">
                <a:solidFill>
                  <a:srgbClr val="14201D"/>
                </a:solidFill>
              </a:rPr>
              <a:t>A miner is not a decorative card. It is a SpaceOnne digital product with a practical role in staking and cartographic-content validation.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1A946C-5C54-41F4-AAC1-D6DC336B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10125"/>
            <a:ext cx="847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5D6F6A"/>
                </a:solidFill>
              </a:defRPr>
            </a:pPr>
            <a:r>
              <a:rPr sz="1575" b="0">
                <a:solidFill>
                  <a:srgbClr val="5D6F6A"/>
                </a:solidFill>
              </a:rPr>
              <a:t>ONNE spent on miners may be burned. Staking removes ONNE from free circulation for the duration of a position.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5D2B29-F760-4042-BB40-A0D8538B3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5673EEF-5589-4C9B-8F84-B2CB2E3AE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307195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F97ABE-ADD7-4554-AF08-7D2BD7C9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App surface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F1A84D-8556-416F-B739-39C6F4B94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Wallet, assets, and community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976172-E511-4D39-BFE0-07F3509AB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76400"/>
            <a:ext cx="3286125" cy="140970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6271282-E1B7-4D54-9099-01C07005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8669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B72F"/>
          </a:solidFill>
          <a:ln xmlns:a="http://schemas.openxmlformats.org/drawingml/2006/main" w="0">
            <a:solidFill>
              <a:srgbClr val="EDB72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78B914-F709-4229-9657-CAD8F12F5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09750"/>
            <a:ext cx="2714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Assets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7B852-0F9C-4E68-84CB-D6643D51E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43150"/>
            <a:ext cx="28670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ONNE, TON, USDT, and other supported assets.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8624A5-D9E3-4A97-A040-6C0C5D015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76400"/>
            <a:ext cx="3286125" cy="140970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43F030-32E6-4709-8AD3-28DA0E40A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18669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487F30-C3DA-4E75-95A1-7BBA6BFF1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809750"/>
            <a:ext cx="2714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Operations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1616E9-2EC5-4C16-B2B9-32DD881D0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8670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Deposits, withdrawals, exchange through decentralized tools, and staking.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7B3616-919A-43DD-A4BC-9E082D3FF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76400"/>
            <a:ext cx="3286125" cy="140970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B2FA15-4ADB-4170-951F-869C59B23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86690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A9D6"/>
          </a:solidFill>
          <a:ln xmlns:a="http://schemas.openxmlformats.org/drawingml/2006/main" w="0">
            <a:solidFill>
              <a:srgbClr val="22A9D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D01BF2-BEC9-47A7-A71B-A19E43CF4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809750"/>
            <a:ext cx="2714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Zero-fee zone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F430BF-4BDC-4C36-B8FD-2EAF5A60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343150"/>
            <a:ext cx="28670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Internal transfers have no SpaceOnne fee unless the feature rules state otherwise.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BD08D4-D08E-44BC-90DE-DAE3E9BFB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676650"/>
            <a:ext cx="3286125" cy="140970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7F88D6-A27B-45ED-8A53-B54260E6F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38671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74B5"/>
          </a:solidFill>
          <a:ln xmlns:a="http://schemas.openxmlformats.org/drawingml/2006/main" w="0">
            <a:solidFill>
              <a:srgbClr val="2B74B5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0764E0-235B-4AE8-B6D7-92E91678A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10000"/>
            <a:ext cx="2714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Community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060410-BF4C-4802-9BA6-CCEF6D32B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43400"/>
            <a:ext cx="28670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Chats, groups, achievements, and activity sharing.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981E59-EAD2-4E85-9B24-B39FD242A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76650"/>
            <a:ext cx="3286125" cy="1409700"/>
          </a:xfrm>
          <a:prstGeom xmlns:a="http://schemas.openxmlformats.org/drawingml/2006/main" prst="roundRect">
            <a:avLst>
              <a:gd name="adj" fmla="val 81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7A3FEA-0DD6-4585-A8E4-73A5B8872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671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CDFF088-B440-40E8-A875-1D5A51A9E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810000"/>
            <a:ext cx="2714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Unified account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07FAFE-A6C6-4587-8858-4C214E562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43400"/>
            <a:ext cx="28670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One user environment for content, assets, and the social layer.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9DA24E-0EB2-46B2-86F5-3655F7A43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552858-3FBE-456D-8102-C512B8118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3427679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ECD3184-84D7-49A8-9BE3-5C9F20C2D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ONNE tokenomics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852E33-812E-4679-A37D-EBA192694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Supply and initial allocation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DE977A-F041-49FB-97A4-7C3BF1BE8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6954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D6F6A"/>
                </a:solidFill>
              </a:defRPr>
            </a:pPr>
            <a:r>
              <a:rPr sz="1350" b="1">
                <a:solidFill>
                  <a:srgbClr val="5D6F6A"/>
                </a:solidFill>
              </a:rPr>
              <a:t>Total supply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8FE15B-BCDD-4800-8B89-0E731B34C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019300"/>
            <a:ext cx="495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4201D"/>
                </a:solidFill>
              </a:defRPr>
            </a:pPr>
            <a:r>
              <a:rPr sz="2700" b="1">
                <a:solidFill>
                  <a:srgbClr val="14201D"/>
                </a:solidFill>
              </a:rPr>
              <a:t>1 010 000 000 ONNE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291CF8-B079-4DB3-98AC-F13B2355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90512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4201D"/>
                </a:solidFill>
              </a:defRPr>
            </a:pPr>
            <a:r>
              <a:rPr sz="1200" b="0">
                <a:solidFill>
                  <a:srgbClr val="14201D"/>
                </a:solidFill>
              </a:rPr>
              <a:t>Atlas / staking / rewards / ecosystem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64DE94-0AAE-4321-8C00-CD9A9985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943225"/>
            <a:ext cx="3677974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7BDD8F-A0DA-41C1-B365-B3BD38316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905125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1D"/>
                </a:solidFill>
              </a:defRPr>
            </a:pPr>
            <a:r>
              <a:rPr sz="1200" b="1">
                <a:solidFill>
                  <a:srgbClr val="14201D"/>
                </a:solidFill>
              </a:rPr>
              <a:t>29.703%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C97DCE-D418-460E-AFEC-27D4E4795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4327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4201D"/>
                </a:solidFill>
              </a:defRPr>
            </a:pPr>
            <a:r>
              <a:rPr sz="1200" b="0">
                <a:solidFill>
                  <a:srgbClr val="14201D"/>
                </a:solidFill>
              </a:rPr>
              <a:t>Liquidity + market making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52733D-AA5C-4004-BC0C-A34E9368D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381375"/>
            <a:ext cx="294233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A9D6"/>
          </a:solidFill>
          <a:ln xmlns:a="http://schemas.openxmlformats.org/drawingml/2006/main" w="0">
            <a:solidFill>
              <a:srgbClr val="22A9D6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2E142E-27B4-436E-998D-A446913AE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43275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1D"/>
                </a:solidFill>
              </a:defRPr>
            </a:pPr>
            <a:r>
              <a:rPr sz="1200" b="1">
                <a:solidFill>
                  <a:srgbClr val="14201D"/>
                </a:solidFill>
              </a:rPr>
              <a:t>23.762%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5A8D97-AEA7-463A-AC81-DF4A993C4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78142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4201D"/>
                </a:solidFill>
              </a:defRPr>
            </a:pPr>
            <a:r>
              <a:rPr sz="1200" b="0">
                <a:solidFill>
                  <a:srgbClr val="14201D"/>
                </a:solidFill>
              </a:rPr>
              <a:t>Listings / partners / operations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594385-F794-490C-9162-FCF830AD5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819525"/>
            <a:ext cx="1961636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B72F"/>
          </a:solidFill>
          <a:ln xmlns:a="http://schemas.openxmlformats.org/drawingml/2006/main" w="0">
            <a:solidFill>
              <a:srgbClr val="EDB72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B023D4-0731-4F7B-BAFC-34A5A4C54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81425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1D"/>
                </a:solidFill>
              </a:defRPr>
            </a:pPr>
            <a:r>
              <a:rPr sz="1200" b="1">
                <a:solidFill>
                  <a:srgbClr val="14201D"/>
                </a:solidFill>
              </a:rPr>
              <a:t>15.842%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732922-5C23-4ABF-BD9A-A8C98941D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1957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4201D"/>
                </a:solidFill>
              </a:defRPr>
            </a:pPr>
            <a:r>
              <a:rPr sz="1200" b="0">
                <a:solidFill>
                  <a:srgbClr val="14201D"/>
                </a:solidFill>
              </a:rPr>
              <a:t>Treasury / reserve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7E58A3-06F4-4541-844A-241BFC341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257675"/>
            <a:ext cx="1593752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74B5"/>
          </a:solidFill>
          <a:ln xmlns:a="http://schemas.openxmlformats.org/drawingml/2006/main" w="0">
            <a:solidFill>
              <a:srgbClr val="2B74B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095A46-6510-4417-B76E-825164055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19575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1D"/>
                </a:solidFill>
              </a:defRPr>
            </a:pPr>
            <a:r>
              <a:rPr sz="1200" b="1">
                <a:solidFill>
                  <a:srgbClr val="14201D"/>
                </a:solidFill>
              </a:rPr>
              <a:t>12.871%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72559A-D334-46B3-B117-7970A37B9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4201D"/>
                </a:solidFill>
              </a:defRPr>
            </a:pPr>
            <a:r>
              <a:rPr sz="1200" b="0">
                <a:solidFill>
                  <a:srgbClr val="14201D"/>
                </a:solidFill>
              </a:rPr>
              <a:t>Team locked vesting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425CB3A-8B08-4295-A664-B88369293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695825"/>
            <a:ext cx="1225991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A544"/>
          </a:solidFill>
          <a:ln xmlns:a="http://schemas.openxmlformats.org/drawingml/2006/main" w="0">
            <a:solidFill>
              <a:srgbClr val="EFA54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38C70E-B111-482F-BB71-D4EF4B42B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657725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1D"/>
                </a:solidFill>
              </a:defRPr>
            </a:pPr>
            <a:r>
              <a:rPr sz="1200" b="1">
                <a:solidFill>
                  <a:srgbClr val="14201D"/>
                </a:solidFill>
              </a:rPr>
              <a:t>9.901%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C1BACC8-D67C-4643-ABB6-639A058B9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095875"/>
            <a:ext cx="342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4201D"/>
                </a:solidFill>
              </a:defRPr>
            </a:pPr>
            <a:r>
              <a:rPr sz="1200" b="0">
                <a:solidFill>
                  <a:srgbClr val="14201D"/>
                </a:solidFill>
              </a:rPr>
              <a:t>Pre-DEX Point conversion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1D2ADB-E777-487E-95C9-1A76A47C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5133975"/>
            <a:ext cx="980818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7C8BF"/>
          </a:solidFill>
          <a:ln xmlns:a="http://schemas.openxmlformats.org/drawingml/2006/main" w="0">
            <a:solidFill>
              <a:srgbClr val="B7C8B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4025E7A-0484-4175-BDC9-E1179362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095875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4201D"/>
                </a:solidFill>
              </a:defRPr>
            </a:pPr>
            <a:r>
              <a:rPr sz="1200" b="1">
                <a:solidFill>
                  <a:srgbClr val="14201D"/>
                </a:solidFill>
              </a:rPr>
              <a:t>7.921%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26ED253-DD8F-4209-9279-C935D3483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790700"/>
            <a:ext cx="3619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9624D"/>
                </a:solidFill>
              </a:defRPr>
            </a:pPr>
            <a:r>
              <a:rPr sz="1500" b="1">
                <a:solidFill>
                  <a:srgbClr val="19624D"/>
                </a:solidFill>
              </a:rPr>
              <a:t>Team and early conversion stay locked at launch under vesting and liquidity gates.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0815DC2-5DA1-4B1A-B0E2-FA9BA3AE0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043F15-C101-4F51-8103-93F7E4795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91052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C5B541-B039-4686-8810-91AA7A317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5C98D"/>
                </a:solidFill>
              </a:defRPr>
            </a:pPr>
            <a:r>
              <a:rPr sz="1050" b="1">
                <a:solidFill>
                  <a:srgbClr val="35C98D"/>
                </a:solidFill>
              </a:rPr>
              <a:t>Market protection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FCE49C-B233-4553-89F6-2BEFCE990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819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4201D"/>
                </a:solidFill>
              </a:defRPr>
            </a:pPr>
            <a:r>
              <a:rPr sz="2850" b="1">
                <a:solidFill>
                  <a:srgbClr val="14201D"/>
                </a:solidFill>
              </a:rPr>
              <a:t>Unlocks without sudden market pressure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0BF4AD-5D68-4A39-8C98-2BD45100E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19250"/>
            <a:ext cx="2952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703139-094E-4E88-8748-9F2ECD8A2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8097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DB72F"/>
          </a:solidFill>
          <a:ln xmlns:a="http://schemas.openxmlformats.org/drawingml/2006/main" w="0">
            <a:solidFill>
              <a:srgbClr val="EDB72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B72D83-7632-489E-BECB-8C146E98D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75260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Start reference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DB5622-30BB-4FD8-B572-23BABDA5B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286000"/>
            <a:ext cx="25336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0.001 USDT / ONNE</a:t>
            </a:r>
          </a:p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2 000 TON + 3 180 000 ONNE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756336-9320-49E1-9F71-5FD1A9EC2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619250"/>
            <a:ext cx="2952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BB1106-430F-4FD2-A70E-457D890B0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18097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5C98D"/>
          </a:solidFill>
          <a:ln xmlns:a="http://schemas.openxmlformats.org/drawingml/2006/main" w="0">
            <a:solidFill>
              <a:srgbClr val="35C98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602E4BF-A141-4A34-B340-5C514A053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175260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Locked conversion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AB63A2-BC53-4D89-A529-0D8549260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286000"/>
            <a:ext cx="25336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Legacy ONNE Point conversion is not released freely as a single block.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D5C4E6-FBE5-413A-B87A-058C43930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619250"/>
            <a:ext cx="2952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2D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6A9E21-8F81-4AC9-B855-35D5E5AEA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09750"/>
            <a:ext cx="133350" cy="133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A9D6"/>
          </a:solidFill>
          <a:ln xmlns:a="http://schemas.openxmlformats.org/drawingml/2006/main" w="0">
            <a:solidFill>
              <a:srgbClr val="22A9D6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86B9F9-D3C4-4232-91F9-D3492B042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175260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4201D"/>
                </a:solidFill>
              </a:defRPr>
            </a:pPr>
            <a:r>
              <a:rPr sz="1425" b="1">
                <a:solidFill>
                  <a:srgbClr val="14201D"/>
                </a:solidFill>
              </a:rPr>
              <a:t>Liquidity gates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0D1709-F89E-4389-AEB1-C79D939AA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286000"/>
            <a:ext cx="25336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5D6F6A"/>
                </a:solidFill>
              </a:defRPr>
            </a:pPr>
            <a:r>
              <a:rPr sz="1163" b="0">
                <a:solidFill>
                  <a:srgbClr val="5D6F6A"/>
                </a:solidFill>
              </a:rPr>
              <a:t>Claim windows depend on pool depth and market conditions.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28FD8F-BB59-4514-B8AA-9AC2F919E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7528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5D6F6A"/>
                </a:solidFill>
              </a:defRPr>
            </a:pPr>
            <a:r>
              <a:rPr sz="1350" b="0">
                <a:solidFill>
                  <a:srgbClr val="5D6F6A"/>
                </a:solidFill>
              </a:rPr>
              <a:t>Dry-run coefficient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B3A9C5-4C2D-4174-82A2-5DE06FB05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957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4201D"/>
                </a:solidFill>
              </a:defRPr>
            </a:pPr>
            <a:r>
              <a:rPr sz="2100" b="1">
                <a:solidFill>
                  <a:srgbClr val="14201D"/>
                </a:solidFill>
              </a:rPr>
              <a:t>215.551052515 Point = 1 ONNE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AED103-C75E-4AB4-A35E-A452CDB19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9624D"/>
                </a:solidFill>
              </a:defRPr>
            </a:pPr>
            <a:r>
              <a:rPr sz="1650" b="1">
                <a:solidFill>
                  <a:srgbClr val="19624D"/>
                </a:solidFill>
              </a:rPr>
              <a:t>Miner/staking cohort with rewards: about 3.028M ONNE in dry-run model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F45C55-ADC6-4B11-ACA6-2AE1C7EDF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SpaceOnne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8801F8-9192-4A5B-9B85-AAB45780B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38900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D6F6A"/>
                </a:solidFill>
              </a:defRPr>
            </a:pPr>
            <a:r>
              <a:rPr sz="975" b="0">
                <a:solidFill>
                  <a:srgbClr val="5D6F6A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11163361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2026-08-20T08:15:41.9560000Z</dcterms:created>
  <dcterms:modified xsi:type="dcterms:W3CDTF">2026-08-20T08:15:41.9560000Z</dcterms:modified>
</coreProperties>
</file>